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15" r:id="rId4"/>
    <p:sldId id="316" r:id="rId5"/>
    <p:sldId id="301" r:id="rId6"/>
    <p:sldId id="318" r:id="rId7"/>
    <p:sldId id="317" r:id="rId8"/>
    <p:sldId id="261" r:id="rId9"/>
    <p:sldId id="319" r:id="rId10"/>
    <p:sldId id="321" r:id="rId11"/>
    <p:sldId id="322" r:id="rId12"/>
    <p:sldId id="323" r:id="rId13"/>
    <p:sldId id="324" r:id="rId14"/>
    <p:sldId id="325" r:id="rId15"/>
    <p:sldId id="326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23.10.2020.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o6zbqfnc2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Time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enjoy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Follow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your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passion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0"/>
            <a:ext cx="5126802" cy="68511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9" y="821765"/>
            <a:ext cx="4064863" cy="54452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40710" y="1974190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27</a:t>
            </a:r>
            <a:r>
              <a:rPr lang="en-US" sz="2000" b="1" dirty="0"/>
              <a:t>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EEF0EB0-6D93-49B8-8229-922F48944C08}"/>
              </a:ext>
            </a:extLst>
          </p:cNvPr>
          <p:cNvSpPr txBox="1">
            <a:spLocks/>
          </p:cNvSpPr>
          <p:nvPr/>
        </p:nvSpPr>
        <p:spPr>
          <a:xfrm>
            <a:off x="5140710" y="0"/>
            <a:ext cx="689654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Sve osobe koje smo spominjali u tekstu na 26. stranici udžbenika – više nisu žive, već su živjele u prošlosti. I upravo stoga, smo o njima čitali u glagolskom vremenu past </a:t>
            </a:r>
            <a:r>
              <a:rPr lang="hr-HR" sz="2000" i="1" dirty="0" err="1"/>
              <a:t>simple</a:t>
            </a:r>
            <a:r>
              <a:rPr lang="hr-HR" sz="2000" i="1" dirty="0"/>
              <a:t> </a:t>
            </a:r>
            <a:r>
              <a:rPr lang="hr-HR" sz="2000" i="1" dirty="0" err="1"/>
              <a:t>tense</a:t>
            </a:r>
            <a:r>
              <a:rPr lang="hr-HR" sz="2000" i="1" dirty="0"/>
              <a:t>!</a:t>
            </a:r>
          </a:p>
          <a:p>
            <a:pPr marL="0" indent="0">
              <a:buNone/>
            </a:pPr>
            <a:r>
              <a:rPr lang="hr-HR" sz="2000" i="1" dirty="0"/>
              <a:t>Sjećaš li se tog glagolskog vremena?</a:t>
            </a:r>
          </a:p>
          <a:p>
            <a:pPr marL="0" indent="0">
              <a:buNone/>
            </a:pPr>
            <a:r>
              <a:rPr lang="hr-HR" sz="2000" i="1" dirty="0"/>
              <a:t>Pogledaj još jednom tekst na 26. stranici!</a:t>
            </a:r>
            <a:br>
              <a:rPr lang="hr-HR" sz="2000" i="1" dirty="0"/>
            </a:br>
            <a:r>
              <a:rPr lang="hr-HR" sz="2000" i="1" dirty="0"/>
              <a:t>Primjećuješ li da su neke riječi podebljane? Zašto?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B3A2AFB-2860-42B0-B5D2-37CFB8B22FAD}"/>
              </a:ext>
            </a:extLst>
          </p:cNvPr>
          <p:cNvSpPr txBox="1">
            <a:spLocks/>
          </p:cNvSpPr>
          <p:nvPr/>
        </p:nvSpPr>
        <p:spPr>
          <a:xfrm>
            <a:off x="5113317" y="2368527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REVISE </a:t>
            </a:r>
            <a:r>
              <a:rPr lang="hr-HR" sz="2000" b="1" dirty="0" err="1"/>
              <a:t>box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Pogledaj KUTAK ZA PONAVLJANJE, i prisjeti se kako dobivamo Past </a:t>
            </a:r>
            <a:r>
              <a:rPr lang="hr-HR" sz="2000" i="1" dirty="0" err="1"/>
              <a:t>Simple</a:t>
            </a:r>
            <a:r>
              <a:rPr lang="hr-HR" sz="2000" i="1" dirty="0"/>
              <a:t> </a:t>
            </a:r>
            <a:r>
              <a:rPr lang="hr-HR" sz="2000" i="1" dirty="0" err="1"/>
              <a:t>tense</a:t>
            </a:r>
            <a:r>
              <a:rPr lang="hr-HR" sz="2000" i="1" dirty="0"/>
              <a:t>.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5F9DAB2A-0803-4775-AD1C-668BF01B2742}"/>
              </a:ext>
            </a:extLst>
          </p:cNvPr>
          <p:cNvSpPr txBox="1">
            <a:spLocks/>
          </p:cNvSpPr>
          <p:nvPr/>
        </p:nvSpPr>
        <p:spPr>
          <a:xfrm>
            <a:off x="5113316" y="3191286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Past </a:t>
            </a:r>
            <a:r>
              <a:rPr lang="hr-HR" sz="2000" i="1" dirty="0" err="1"/>
              <a:t>Simple</a:t>
            </a:r>
            <a:r>
              <a:rPr lang="hr-HR" sz="2000" i="1" dirty="0"/>
              <a:t> </a:t>
            </a:r>
            <a:r>
              <a:rPr lang="hr-HR" sz="2000" i="1" dirty="0" err="1"/>
              <a:t>tense</a:t>
            </a:r>
            <a:r>
              <a:rPr lang="hr-HR" sz="2000" i="1" dirty="0"/>
              <a:t> </a:t>
            </a:r>
            <a:r>
              <a:rPr lang="hr-HR" sz="2000" i="1" u="sng" dirty="0"/>
              <a:t>pravilnih glagola </a:t>
            </a:r>
            <a:r>
              <a:rPr lang="hr-HR" sz="2000" i="1" dirty="0"/>
              <a:t>dobivaš dodavanjem nastavka </a:t>
            </a:r>
            <a:r>
              <a:rPr lang="hr-HR" sz="2000" b="1" dirty="0"/>
              <a:t>-d </a:t>
            </a:r>
            <a:r>
              <a:rPr lang="hr-HR" sz="2000" i="1" dirty="0"/>
              <a:t>ili </a:t>
            </a:r>
            <a:r>
              <a:rPr lang="hr-HR" sz="2000" b="1" dirty="0"/>
              <a:t>-</a:t>
            </a:r>
            <a:r>
              <a:rPr lang="hr-HR" sz="2000" b="1" dirty="0" err="1"/>
              <a:t>ed</a:t>
            </a:r>
            <a:r>
              <a:rPr lang="hr-HR" sz="2000" b="1" dirty="0"/>
              <a:t> </a:t>
            </a:r>
            <a:r>
              <a:rPr lang="hr-HR" sz="2000" i="1" dirty="0"/>
              <a:t>glagolu, dok </a:t>
            </a:r>
            <a:r>
              <a:rPr lang="hr-HR" sz="2000" i="1" u="sng" dirty="0"/>
              <a:t>nepravilne glagole </a:t>
            </a:r>
            <a:r>
              <a:rPr lang="hr-HR" sz="2000" i="1" dirty="0"/>
              <a:t>učimo napamet iz tablice nepravilnih glagola.</a:t>
            </a:r>
            <a:br>
              <a:rPr lang="hr-HR" sz="2000" i="1" dirty="0"/>
            </a:br>
            <a:r>
              <a:rPr lang="hr-HR" sz="2000" b="1" dirty="0" err="1"/>
              <a:t>Winston</a:t>
            </a:r>
            <a:r>
              <a:rPr lang="hr-HR" sz="2000" b="1" dirty="0"/>
              <a:t> Churchill </a:t>
            </a:r>
            <a:r>
              <a:rPr lang="hr-HR" sz="2000" b="1" dirty="0" err="1"/>
              <a:t>enjoy</a:t>
            </a:r>
            <a:r>
              <a:rPr lang="hr-HR" sz="2000" b="1" dirty="0" err="1">
                <a:solidFill>
                  <a:srgbClr val="FF0000"/>
                </a:solidFill>
              </a:rPr>
              <a:t>ed</a:t>
            </a:r>
            <a:r>
              <a:rPr lang="hr-HR" sz="2000" b="1" dirty="0"/>
              <a:t> </a:t>
            </a:r>
            <a:r>
              <a:rPr lang="hr-HR" sz="2000" b="1" dirty="0" err="1"/>
              <a:t>card</a:t>
            </a:r>
            <a:r>
              <a:rPr lang="hr-HR" sz="2000" b="1" dirty="0"/>
              <a:t> </a:t>
            </a:r>
            <a:r>
              <a:rPr lang="hr-HR" sz="2000" b="1" dirty="0" err="1"/>
              <a:t>games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en-US" sz="2000" b="1" dirty="0"/>
              <a:t>John Lennon </a:t>
            </a:r>
            <a:r>
              <a:rPr lang="en-US" sz="2000" b="1" u="sng" dirty="0">
                <a:solidFill>
                  <a:srgbClr val="FF0000"/>
                </a:solidFill>
              </a:rPr>
              <a:t>spent</a:t>
            </a:r>
            <a:r>
              <a:rPr lang="en-US" sz="2000" b="1" dirty="0"/>
              <a:t> a lot of</a:t>
            </a:r>
            <a:r>
              <a:rPr lang="hr-HR" sz="2000" b="1" dirty="0"/>
              <a:t> </a:t>
            </a:r>
            <a:r>
              <a:rPr lang="en-US" sz="2000" b="1" dirty="0"/>
              <a:t>time reading.</a:t>
            </a:r>
            <a:endParaRPr lang="hr-HR" sz="2000" b="1" dirty="0"/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ADF6801-5054-4A1D-9632-13AC7E021C73}"/>
              </a:ext>
            </a:extLst>
          </p:cNvPr>
          <p:cNvSpPr txBox="1">
            <a:spLocks/>
          </p:cNvSpPr>
          <p:nvPr/>
        </p:nvSpPr>
        <p:spPr>
          <a:xfrm>
            <a:off x="5140711" y="4553810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niječnom obliku ispred glagola u infinitivu stavljamo </a:t>
            </a:r>
            <a:r>
              <a:rPr lang="hr-HR" sz="2000" b="1" dirty="0" err="1"/>
              <a:t>didn’t</a:t>
            </a:r>
            <a:r>
              <a:rPr lang="hr-HR" sz="2000" i="1" dirty="0"/>
              <a:t>.</a:t>
            </a:r>
            <a:br>
              <a:rPr lang="hr-HR" sz="2000" i="1" dirty="0"/>
            </a:br>
            <a:r>
              <a:rPr lang="en-US" sz="2000" b="1" dirty="0"/>
              <a:t>Churchill </a:t>
            </a:r>
            <a:r>
              <a:rPr lang="en-US" sz="2000" b="1" dirty="0">
                <a:solidFill>
                  <a:srgbClr val="FF0000"/>
                </a:solidFill>
              </a:rPr>
              <a:t>didn’t</a:t>
            </a:r>
            <a:r>
              <a:rPr lang="en-US" sz="2000" b="1" dirty="0"/>
              <a:t> like being</a:t>
            </a:r>
            <a:r>
              <a:rPr lang="hr-HR" sz="2000" b="1" dirty="0"/>
              <a:t> </a:t>
            </a:r>
            <a:r>
              <a:rPr lang="en-US" sz="2000" b="1" dirty="0"/>
              <a:t>inactive.</a:t>
            </a:r>
            <a:endParaRPr lang="hr-HR" sz="2000" b="1" dirty="0"/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59EE5083-C5A9-417F-953D-93F1BF9F540A}"/>
              </a:ext>
            </a:extLst>
          </p:cNvPr>
          <p:cNvSpPr txBox="1">
            <a:spLocks/>
          </p:cNvSpPr>
          <p:nvPr/>
        </p:nvSpPr>
        <p:spPr>
          <a:xfrm>
            <a:off x="5140711" y="5118299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upitnom obliku ispred subjekta stavljamo </a:t>
            </a:r>
            <a:r>
              <a:rPr lang="hr-HR" sz="2000" b="1" dirty="0" err="1"/>
              <a:t>Did</a:t>
            </a:r>
            <a:r>
              <a:rPr lang="hr-HR" sz="2000" i="1" dirty="0"/>
              <a:t>, dok glagol u rečenici ostaje u infinitivu.</a:t>
            </a:r>
            <a:br>
              <a:rPr lang="hr-HR" sz="2000" i="1" dirty="0"/>
            </a:br>
            <a:r>
              <a:rPr lang="en-US" sz="2000" b="1" dirty="0">
                <a:solidFill>
                  <a:srgbClr val="FF0000"/>
                </a:solidFill>
              </a:rPr>
              <a:t>Did</a:t>
            </a:r>
            <a:r>
              <a:rPr lang="en-US" sz="2000" b="1" dirty="0"/>
              <a:t> you go out yesterday?</a:t>
            </a:r>
            <a:br>
              <a:rPr lang="hr-HR" sz="2000" b="1" dirty="0"/>
            </a:br>
            <a:r>
              <a:rPr lang="en-US" sz="2000" b="1" dirty="0"/>
              <a:t>What </a:t>
            </a:r>
            <a:r>
              <a:rPr lang="en-US" sz="2000" b="1" dirty="0">
                <a:solidFill>
                  <a:srgbClr val="FF0000"/>
                </a:solidFill>
              </a:rPr>
              <a:t>did</a:t>
            </a:r>
            <a:r>
              <a:rPr lang="en-US" sz="2000" b="1" dirty="0"/>
              <a:t> Grip die of?</a:t>
            </a:r>
            <a:endParaRPr lang="hr-HR" sz="20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63DE9A3-EC3B-429D-B855-5BBF92849027}"/>
              </a:ext>
            </a:extLst>
          </p:cNvPr>
          <p:cNvSpPr txBox="1">
            <a:spLocks/>
          </p:cNvSpPr>
          <p:nvPr/>
        </p:nvSpPr>
        <p:spPr>
          <a:xfrm>
            <a:off x="5140710" y="6266987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u="sng" dirty="0"/>
              <a:t>POPIS NEPRAVILNIH GLAGOLA </a:t>
            </a:r>
            <a:r>
              <a:rPr lang="hr-HR" sz="2000" i="1" dirty="0"/>
              <a:t>nalazi se na 148. i 149. stranici udžbenika! Pogledaj i 137. stranicu udžbenika!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14820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  <p:bldP spid="10" grpId="0" build="p"/>
      <p:bldP spid="12" grpId="0" build="p"/>
      <p:bldP spid="13" grpId="0" build="p"/>
      <p:bldP spid="14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349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34070"/>
            <a:ext cx="5186598" cy="6909222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308349" y="276876"/>
            <a:ext cx="6746119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5, f</a:t>
            </a:r>
            <a:r>
              <a:rPr lang="en-US" sz="2000" b="1" dirty="0"/>
              <a:t>ill in this table with the past simple or infinitive form of the verbs.</a:t>
            </a:r>
            <a:br>
              <a:rPr lang="hr-HR" sz="2000" b="1" dirty="0"/>
            </a:br>
            <a:r>
              <a:rPr lang="hr-HR" sz="2000" i="1" dirty="0"/>
              <a:t>Tablicu u 5. zadatku nadopuni past </a:t>
            </a:r>
            <a:r>
              <a:rPr lang="hr-HR" sz="2000" i="1" dirty="0" err="1"/>
              <a:t>simple</a:t>
            </a:r>
            <a:r>
              <a:rPr lang="hr-HR" sz="2000" i="1" dirty="0"/>
              <a:t> oblikom glagola ili infinitivom.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21" y="1516566"/>
            <a:ext cx="10293702" cy="517030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29824DF-A6B7-488F-8FE7-2FFA358B057B}"/>
              </a:ext>
            </a:extLst>
          </p:cNvPr>
          <p:cNvSpPr txBox="1">
            <a:spLocks/>
          </p:cNvSpPr>
          <p:nvPr/>
        </p:nvSpPr>
        <p:spPr>
          <a:xfrm>
            <a:off x="1794406" y="2418013"/>
            <a:ext cx="899419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become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71B4297-8E2B-4E48-974B-5A8F3A67B72C}"/>
              </a:ext>
            </a:extLst>
          </p:cNvPr>
          <p:cNvSpPr txBox="1">
            <a:spLocks/>
          </p:cNvSpPr>
          <p:nvPr/>
        </p:nvSpPr>
        <p:spPr>
          <a:xfrm>
            <a:off x="4344318" y="2721030"/>
            <a:ext cx="899419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began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0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349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22.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40316"/>
            <a:ext cx="5186598" cy="692171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308349" y="276876"/>
            <a:ext cx="6746119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3, f</a:t>
            </a:r>
            <a:r>
              <a:rPr lang="en-US" sz="2000" b="1" dirty="0"/>
              <a:t>ill in the gaps with the past simple of the verbs below.</a:t>
            </a:r>
            <a:br>
              <a:rPr lang="hr-HR" sz="2000" b="1" dirty="0"/>
            </a:br>
            <a:r>
              <a:rPr lang="hr-HR" sz="2000" i="1" dirty="0"/>
              <a:t>Nadopuni tekst past </a:t>
            </a:r>
            <a:r>
              <a:rPr lang="hr-HR" sz="2000" i="1" dirty="0" err="1"/>
              <a:t>simple</a:t>
            </a:r>
            <a:r>
              <a:rPr lang="hr-HR" sz="2000" i="1" dirty="0"/>
              <a:t> oblikom glagola iznad teksta.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13" y="1282501"/>
            <a:ext cx="11220016" cy="529862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29824DF-A6B7-488F-8FE7-2FFA358B057B}"/>
              </a:ext>
            </a:extLst>
          </p:cNvPr>
          <p:cNvSpPr txBox="1">
            <a:spLocks/>
          </p:cNvSpPr>
          <p:nvPr/>
        </p:nvSpPr>
        <p:spPr>
          <a:xfrm>
            <a:off x="1481231" y="3806897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saw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B6E7016-4D8B-4694-9157-BE2D5D5CFA18}"/>
              </a:ext>
            </a:extLst>
          </p:cNvPr>
          <p:cNvSpPr txBox="1">
            <a:spLocks/>
          </p:cNvSpPr>
          <p:nvPr/>
        </p:nvSpPr>
        <p:spPr>
          <a:xfrm>
            <a:off x="1845253" y="5261078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loved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3897D600-39A7-42AC-B372-5D859515BAA3}"/>
              </a:ext>
            </a:extLst>
          </p:cNvPr>
          <p:cNvSpPr txBox="1">
            <a:spLocks/>
          </p:cNvSpPr>
          <p:nvPr/>
        </p:nvSpPr>
        <p:spPr>
          <a:xfrm>
            <a:off x="2594472" y="5725636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FB0B1028-E8E9-492E-9900-EA5DE075E3D7}"/>
              </a:ext>
            </a:extLst>
          </p:cNvPr>
          <p:cNvSpPr txBox="1">
            <a:spLocks/>
          </p:cNvSpPr>
          <p:nvPr/>
        </p:nvSpPr>
        <p:spPr>
          <a:xfrm>
            <a:off x="7664068" y="3527344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paid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FFC64A68-645B-45F5-846F-53ECC95238E1}"/>
              </a:ext>
            </a:extLst>
          </p:cNvPr>
          <p:cNvSpPr txBox="1">
            <a:spLocks/>
          </p:cNvSpPr>
          <p:nvPr/>
        </p:nvSpPr>
        <p:spPr>
          <a:xfrm>
            <a:off x="7230200" y="5187354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cost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B5D95E44-647F-4F4B-B0FF-5A8BF08109DC}"/>
              </a:ext>
            </a:extLst>
          </p:cNvPr>
          <p:cNvSpPr txBox="1">
            <a:spLocks/>
          </p:cNvSpPr>
          <p:nvPr/>
        </p:nvSpPr>
        <p:spPr>
          <a:xfrm>
            <a:off x="8190919" y="5725635"/>
            <a:ext cx="403821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was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29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 build="p"/>
      <p:bldP spid="9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0"/>
            <a:ext cx="5126802" cy="68511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117" y="1763943"/>
            <a:ext cx="8572440" cy="35862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62632" y="144741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27</a:t>
            </a:r>
            <a:r>
              <a:rPr lang="en-US" sz="2000" b="1" dirty="0"/>
              <a:t>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74EB94CA-8B96-4E94-AECB-998B6AE50796}"/>
              </a:ext>
            </a:extLst>
          </p:cNvPr>
          <p:cNvSpPr txBox="1">
            <a:spLocks/>
          </p:cNvSpPr>
          <p:nvPr/>
        </p:nvSpPr>
        <p:spPr>
          <a:xfrm>
            <a:off x="5262632" y="464409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these prompts to talk about the hobbies of</a:t>
            </a:r>
            <a:r>
              <a:rPr lang="hr-HR" sz="2000" b="1" dirty="0"/>
              <a:t> </a:t>
            </a:r>
            <a:r>
              <a:rPr lang="en-US" sz="2000" b="1" dirty="0"/>
              <a:t>Elizabeth I, Queen of England in the 16th century.</a:t>
            </a:r>
            <a:br>
              <a:rPr lang="hr-HR" sz="2000" b="1" dirty="0"/>
            </a:br>
            <a:r>
              <a:rPr lang="hr-HR" sz="2000" i="1" dirty="0"/>
              <a:t>S pomoću natuknica zapiši u svoju bilježnicu nekoliko rečenica o hobijima engleske kraljice Elizabete I.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C0A15060-78DB-4F61-B6AA-3455D4B27321}"/>
              </a:ext>
            </a:extLst>
          </p:cNvPr>
          <p:cNvSpPr txBox="1">
            <a:spLocks/>
          </p:cNvSpPr>
          <p:nvPr/>
        </p:nvSpPr>
        <p:spPr>
          <a:xfrm>
            <a:off x="5201672" y="5501058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Kada govoriš o navikama ljudi u prošlosti koristiš </a:t>
            </a:r>
            <a:r>
              <a:rPr lang="hr-HR" sz="2000" b="1" i="1" dirty="0" err="1"/>
              <a:t>would</a:t>
            </a:r>
            <a:r>
              <a:rPr lang="hr-HR" sz="2000" i="1" dirty="0"/>
              <a:t> + infinitiv!</a:t>
            </a:r>
            <a:br>
              <a:rPr lang="hr-HR" sz="2000" i="1" dirty="0"/>
            </a:br>
            <a:r>
              <a:rPr lang="en-US" sz="2000" b="1" dirty="0"/>
              <a:t>Queen </a:t>
            </a:r>
            <a:r>
              <a:rPr lang="hr-HR" sz="2000" b="1" dirty="0"/>
              <a:t>Elizabeth I </a:t>
            </a:r>
            <a:r>
              <a:rPr lang="hr-HR" sz="2000" b="1" dirty="0" err="1">
                <a:solidFill>
                  <a:srgbClr val="FF0000"/>
                </a:solidFill>
              </a:rPr>
              <a:t>would</a:t>
            </a:r>
            <a:r>
              <a:rPr lang="hr-HR" sz="2000" b="1" dirty="0"/>
              <a:t> </a:t>
            </a:r>
            <a:r>
              <a:rPr lang="hr-HR" sz="2000" b="1" dirty="0" err="1"/>
              <a:t>often</a:t>
            </a:r>
            <a:r>
              <a:rPr lang="hr-HR" sz="2000" b="1" dirty="0"/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hunting</a:t>
            </a:r>
            <a:r>
              <a:rPr lang="hr-HR" sz="2000" b="1" dirty="0"/>
              <a:t>.</a:t>
            </a:r>
          </a:p>
          <a:p>
            <a:pPr marL="0" indent="0">
              <a:buNone/>
            </a:pPr>
            <a:r>
              <a:rPr lang="hr-HR" sz="2000" b="1" i="1" dirty="0" err="1"/>
              <a:t>She</a:t>
            </a:r>
            <a:r>
              <a:rPr lang="hr-HR" sz="2000" b="1" i="1" dirty="0"/>
              <a:t> </a:t>
            </a:r>
            <a:r>
              <a:rPr lang="hr-HR" sz="2000" b="1" i="1" dirty="0" err="1">
                <a:solidFill>
                  <a:srgbClr val="FF0000"/>
                </a:solidFill>
              </a:rPr>
              <a:t>would</a:t>
            </a:r>
            <a:r>
              <a:rPr lang="hr-HR" sz="2000" b="1" i="1" dirty="0">
                <a:solidFill>
                  <a:srgbClr val="FF0000"/>
                </a:solidFill>
              </a:rPr>
              <a:t> take </a:t>
            </a:r>
            <a:r>
              <a:rPr lang="hr-HR" sz="2000" b="1" i="1" dirty="0" err="1"/>
              <a:t>long</a:t>
            </a:r>
            <a:r>
              <a:rPr lang="hr-HR" sz="2000" b="1" i="1" dirty="0"/>
              <a:t> </a:t>
            </a:r>
            <a:r>
              <a:rPr lang="hr-HR" sz="2000" b="1" i="1" dirty="0" err="1"/>
              <a:t>walks</a:t>
            </a:r>
            <a:r>
              <a:rPr lang="hr-HR" sz="2000" b="1" i="1" dirty="0"/>
              <a:t> </a:t>
            </a:r>
            <a:r>
              <a:rPr lang="hr-HR" sz="2000" b="1" i="1" dirty="0" err="1"/>
              <a:t>in</a:t>
            </a:r>
            <a:r>
              <a:rPr lang="hr-HR" sz="2000" b="1" i="1" dirty="0"/>
              <a:t> </a:t>
            </a:r>
            <a:r>
              <a:rPr lang="hr-HR" sz="2000" b="1" i="1" dirty="0" err="1"/>
              <a:t>her</a:t>
            </a:r>
            <a:r>
              <a:rPr lang="hr-HR" sz="2000" b="1" i="1" dirty="0"/>
              <a:t> </a:t>
            </a:r>
            <a:r>
              <a:rPr lang="hr-HR" sz="2000" b="1" i="1" dirty="0" err="1"/>
              <a:t>garden</a:t>
            </a:r>
            <a:r>
              <a:rPr lang="hr-HR" sz="2000" b="1" i="1" dirty="0"/>
              <a:t>.</a:t>
            </a: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60929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5852" y="-1"/>
            <a:ext cx="3428616" cy="1155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40316"/>
            <a:ext cx="5186598" cy="692171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8645007" y="640568"/>
            <a:ext cx="3428616" cy="1660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4, m</a:t>
            </a:r>
            <a:r>
              <a:rPr lang="en-US" sz="2000" b="1" dirty="0" err="1"/>
              <a:t>ake</a:t>
            </a:r>
            <a:r>
              <a:rPr lang="en-US" sz="2000" b="1" dirty="0"/>
              <a:t> sentences and copy them in your notebook.</a:t>
            </a:r>
            <a:br>
              <a:rPr lang="hr-HR" sz="2000" b="1" dirty="0"/>
            </a:br>
            <a:r>
              <a:rPr lang="hr-HR" sz="2000" i="1" dirty="0"/>
              <a:t>Koristeći izraze u tablici napiši nekoliko rečenica u svoju bilježnicu.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32" y="170469"/>
            <a:ext cx="8351961" cy="651706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29824DF-A6B7-488F-8FE7-2FFA358B057B}"/>
              </a:ext>
            </a:extLst>
          </p:cNvPr>
          <p:cNvSpPr txBox="1">
            <a:spLocks/>
          </p:cNvSpPr>
          <p:nvPr/>
        </p:nvSpPr>
        <p:spPr>
          <a:xfrm>
            <a:off x="8753707" y="2300577"/>
            <a:ext cx="3300761" cy="177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In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r>
              <a:rPr lang="hr-HR" sz="2200" i="1" dirty="0">
                <a:solidFill>
                  <a:srgbClr val="FF0000"/>
                </a:solidFill>
              </a:rPr>
              <a:t> 1990s </a:t>
            </a:r>
            <a:r>
              <a:rPr lang="hr-HR" sz="2200" i="1" dirty="0" err="1">
                <a:solidFill>
                  <a:srgbClr val="FF0000"/>
                </a:solidFill>
              </a:rPr>
              <a:t>my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granny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would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spend</a:t>
            </a:r>
            <a:r>
              <a:rPr lang="hr-HR" sz="2200" i="1" dirty="0">
                <a:solidFill>
                  <a:srgbClr val="FF0000"/>
                </a:solidFill>
              </a:rPr>
              <a:t> a </a:t>
            </a:r>
            <a:r>
              <a:rPr lang="hr-HR" sz="2200" i="1" dirty="0" err="1">
                <a:solidFill>
                  <a:srgbClr val="FF0000"/>
                </a:solidFill>
              </a:rPr>
              <a:t>lot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of</a:t>
            </a:r>
            <a:r>
              <a:rPr lang="hr-HR" sz="2200" i="1" dirty="0">
                <a:solidFill>
                  <a:srgbClr val="FF0000"/>
                </a:solidFill>
              </a:rPr>
              <a:t> time </a:t>
            </a:r>
            <a:r>
              <a:rPr lang="hr-HR" sz="2200" i="1" dirty="0" err="1">
                <a:solidFill>
                  <a:srgbClr val="FF0000"/>
                </a:solidFill>
              </a:rPr>
              <a:t>in</a:t>
            </a:r>
            <a:r>
              <a:rPr lang="hr-HR" sz="2200" i="1" dirty="0">
                <a:solidFill>
                  <a:srgbClr val="FF0000"/>
                </a:solidFill>
              </a:rPr>
              <a:t> nature.</a:t>
            </a:r>
          </a:p>
        </p:txBody>
      </p:sp>
    </p:spTree>
    <p:extLst>
      <p:ext uri="{BB962C8B-B14F-4D97-AF65-F5344CB8AC3E}">
        <p14:creationId xmlns:p14="http://schemas.microsoft.com/office/powerpoint/2010/main" val="83505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349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23.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34070"/>
            <a:ext cx="5186598" cy="6909222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9281016" y="276876"/>
            <a:ext cx="2773452" cy="5022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6, u</a:t>
            </a:r>
            <a:r>
              <a:rPr lang="en-US" sz="2000" b="1" dirty="0"/>
              <a:t>se some of the verbs from Exercise </a:t>
            </a:r>
            <a:r>
              <a:rPr lang="hr-HR" sz="2000" b="1" dirty="0"/>
              <a:t>5</a:t>
            </a:r>
            <a:r>
              <a:rPr lang="en-US" sz="2000" b="1" dirty="0"/>
              <a:t> and the following phrases to make sentences.</a:t>
            </a:r>
            <a:r>
              <a:rPr lang="hr-HR" sz="2000" b="1" dirty="0"/>
              <a:t> </a:t>
            </a:r>
            <a:r>
              <a:rPr lang="en-US" sz="2000" b="1" dirty="0"/>
              <a:t>Try to make at least five sentences, but don’t stop if you can make more sentences than that.</a:t>
            </a:r>
            <a:br>
              <a:rPr lang="hr-HR" sz="2000" b="1" dirty="0"/>
            </a:br>
            <a:r>
              <a:rPr lang="hr-HR" sz="2000" i="1" dirty="0"/>
              <a:t>Koristeći glagole iz 5. zadatka i ponuđene fraze napiši najmanje pet rečenica.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31" y="121187"/>
            <a:ext cx="9007127" cy="660975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4D37E98-A570-4D4F-86CD-1E0BEF4E4734}"/>
              </a:ext>
            </a:extLst>
          </p:cNvPr>
          <p:cNvSpPr txBox="1">
            <a:spLocks/>
          </p:cNvSpPr>
          <p:nvPr/>
        </p:nvSpPr>
        <p:spPr>
          <a:xfrm>
            <a:off x="645293" y="3468364"/>
            <a:ext cx="8146167" cy="177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Last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month</a:t>
            </a:r>
            <a:r>
              <a:rPr lang="hr-HR" sz="2200" i="1" dirty="0">
                <a:solidFill>
                  <a:srgbClr val="FF0000"/>
                </a:solidFill>
              </a:rPr>
              <a:t>, I </a:t>
            </a:r>
            <a:r>
              <a:rPr lang="hr-HR" sz="2200" i="1" dirty="0" err="1">
                <a:solidFill>
                  <a:srgbClr val="FF0000"/>
                </a:solidFill>
              </a:rPr>
              <a:t>bought</a:t>
            </a:r>
            <a:r>
              <a:rPr lang="hr-HR" sz="2200" i="1" dirty="0">
                <a:solidFill>
                  <a:srgbClr val="FF0000"/>
                </a:solidFill>
              </a:rPr>
              <a:t> a </a:t>
            </a:r>
            <a:r>
              <a:rPr lang="hr-HR" sz="2200" i="1" dirty="0" err="1">
                <a:solidFill>
                  <a:srgbClr val="FF0000"/>
                </a:solidFill>
              </a:rPr>
              <a:t>new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pair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of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sneakers</a:t>
            </a:r>
            <a:r>
              <a:rPr lang="hr-HR" sz="2200" i="1">
                <a:solidFill>
                  <a:srgbClr val="FF0000"/>
                </a:solidFill>
              </a:rPr>
              <a:t>.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9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12412"/>
            <a:ext cx="5104077" cy="683317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97919"/>
            <a:ext cx="3244075" cy="2877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How many famous British</a:t>
            </a:r>
            <a:r>
              <a:rPr lang="hr-HR" sz="2000" b="1" dirty="0"/>
              <a:t> </a:t>
            </a:r>
            <a:r>
              <a:rPr lang="en-US" sz="2000" b="1" dirty="0"/>
              <a:t>people can you name? </a:t>
            </a:r>
            <a:br>
              <a:rPr lang="hr-HR" sz="2000" b="1" dirty="0"/>
            </a:br>
            <a:r>
              <a:rPr lang="hr-HR" sz="2000" i="1" dirty="0"/>
              <a:t>Koliko poznatih Britanaca možeš imenovati?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Why are they famous?</a:t>
            </a:r>
            <a:br>
              <a:rPr lang="hr-HR" sz="2000" b="1" dirty="0"/>
            </a:br>
            <a:r>
              <a:rPr lang="hr-HR" sz="2000" i="1" dirty="0"/>
              <a:t>Po čemu su oni poznati?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67100" y="2562598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26.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58875" y="2856513"/>
            <a:ext cx="3089025" cy="287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texts and match</a:t>
            </a:r>
            <a:r>
              <a:rPr lang="hr-HR" sz="2000" b="1" dirty="0"/>
              <a:t> </a:t>
            </a:r>
            <a:r>
              <a:rPr lang="en-US" sz="2000" b="1" dirty="0"/>
              <a:t>them with the headings.</a:t>
            </a:r>
            <a:br>
              <a:rPr lang="hr-HR" sz="2000" b="1" dirty="0"/>
            </a:br>
            <a:r>
              <a:rPr lang="hr-HR" sz="2000" i="1" dirty="0"/>
              <a:t>Pročitaj tekstove i poveži ih sa naslovima. Nepoznate riječi potraži u rječniku na kraju udžbenika!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20B04C88-32DE-4E2E-9C35-684A18634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112" y="166686"/>
            <a:ext cx="3457575" cy="652462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0B62B62F-A815-4269-8BC6-1C093C679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624" y="5316402"/>
            <a:ext cx="3390900" cy="1038225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FD2EE329-1E6E-4417-A21C-9DC1A1EB4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212" y="0"/>
            <a:ext cx="3390900" cy="2638425"/>
          </a:xfrm>
          <a:prstGeom prst="rect">
            <a:avLst/>
          </a:prstGeom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BB0A0E06-0419-429E-97BE-DBCF40B0CB5D}"/>
              </a:ext>
            </a:extLst>
          </p:cNvPr>
          <p:cNvSpPr txBox="1">
            <a:spLocks/>
          </p:cNvSpPr>
          <p:nvPr/>
        </p:nvSpPr>
        <p:spPr>
          <a:xfrm>
            <a:off x="5199624" y="4634750"/>
            <a:ext cx="3089025" cy="287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Koji od navedenih naslova bi dodijelio prvom tekstu?</a:t>
            </a:r>
          </a:p>
        </p:txBody>
      </p:sp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EF73B5F5-533D-4310-9A32-1D5C9504D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89" y="5341091"/>
            <a:ext cx="309699" cy="38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8369F76-18F5-49BE-8BF2-58A3E362B22A}"/>
              </a:ext>
            </a:extLst>
          </p:cNvPr>
          <p:cNvSpPr txBox="1">
            <a:spLocks/>
          </p:cNvSpPr>
          <p:nvPr/>
        </p:nvSpPr>
        <p:spPr>
          <a:xfrm>
            <a:off x="8607467" y="166686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57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  <p:bldP spid="10" grpId="0" build="p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12412"/>
            <a:ext cx="5104077" cy="6833175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20B04C88-32DE-4E2E-9C35-684A18634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171" y="76315"/>
            <a:ext cx="3188954" cy="682030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0B62B62F-A815-4269-8BC6-1C093C679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624" y="5316402"/>
            <a:ext cx="3390900" cy="1038225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FD2EE329-1E6E-4417-A21C-9DC1A1EB42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635" y="12412"/>
            <a:ext cx="3653076" cy="4002027"/>
          </a:xfrm>
          <a:prstGeom prst="rect">
            <a:avLst/>
          </a:prstGeom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BB0A0E06-0419-429E-97BE-DBCF40B0CB5D}"/>
              </a:ext>
            </a:extLst>
          </p:cNvPr>
          <p:cNvSpPr txBox="1">
            <a:spLocks/>
          </p:cNvSpPr>
          <p:nvPr/>
        </p:nvSpPr>
        <p:spPr>
          <a:xfrm>
            <a:off x="5199624" y="4634750"/>
            <a:ext cx="3089025" cy="287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Koji od navedenih naslova bi dodijelio drugom tekstu?</a:t>
            </a:r>
          </a:p>
        </p:txBody>
      </p:sp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EF73B5F5-533D-4310-9A32-1D5C9504D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977" y="5635100"/>
            <a:ext cx="309699" cy="38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8369F76-18F5-49BE-8BF2-58A3E362B22A}"/>
              </a:ext>
            </a:extLst>
          </p:cNvPr>
          <p:cNvSpPr txBox="1">
            <a:spLocks/>
          </p:cNvSpPr>
          <p:nvPr/>
        </p:nvSpPr>
        <p:spPr>
          <a:xfrm>
            <a:off x="8908550" y="-81885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CFC0207D-F192-4CCA-977A-CD818E6F8D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1565" y="3869242"/>
            <a:ext cx="7295824" cy="14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2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12412"/>
            <a:ext cx="5104077" cy="6833175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20B04C88-32DE-4E2E-9C35-684A18634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508" y="196408"/>
            <a:ext cx="3347582" cy="664917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0B62B62F-A815-4269-8BC6-1C093C679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624" y="5316402"/>
            <a:ext cx="3390900" cy="1038225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FD2EE329-1E6E-4417-A21C-9DC1A1EB42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84" y="20033"/>
            <a:ext cx="3655223" cy="4576795"/>
          </a:xfrm>
          <a:prstGeom prst="rect">
            <a:avLst/>
          </a:prstGeom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BB0A0E06-0419-429E-97BE-DBCF40B0CB5D}"/>
              </a:ext>
            </a:extLst>
          </p:cNvPr>
          <p:cNvSpPr txBox="1">
            <a:spLocks/>
          </p:cNvSpPr>
          <p:nvPr/>
        </p:nvSpPr>
        <p:spPr>
          <a:xfrm>
            <a:off x="5199624" y="4634750"/>
            <a:ext cx="3089025" cy="287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Koji od navedenih naslova bi dodijelio drugom tekstu?</a:t>
            </a:r>
          </a:p>
        </p:txBody>
      </p:sp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EF73B5F5-533D-4310-9A32-1D5C9504D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784" y="5914784"/>
            <a:ext cx="309699" cy="38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8369F76-18F5-49BE-8BF2-58A3E362B22A}"/>
              </a:ext>
            </a:extLst>
          </p:cNvPr>
          <p:cNvSpPr txBox="1">
            <a:spLocks/>
          </p:cNvSpPr>
          <p:nvPr/>
        </p:nvSpPr>
        <p:spPr>
          <a:xfrm>
            <a:off x="8942003" y="85380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2085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0"/>
            <a:ext cx="5126802" cy="68511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209" y="2120783"/>
            <a:ext cx="6880349" cy="20386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62632" y="144741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text about John Lennon again, then cover the</a:t>
            </a:r>
            <a:r>
              <a:rPr lang="hr-HR" sz="2000" b="1" dirty="0"/>
              <a:t> </a:t>
            </a:r>
            <a:r>
              <a:rPr lang="en-US" sz="2000" b="1" dirty="0"/>
              <a:t>text and try to </a:t>
            </a:r>
            <a:r>
              <a:rPr lang="hr-HR" sz="2000" b="1" dirty="0" err="1"/>
              <a:t>write</a:t>
            </a:r>
            <a:r>
              <a:rPr lang="hr-HR" sz="2000" b="1" dirty="0"/>
              <a:t> a </a:t>
            </a:r>
            <a:r>
              <a:rPr lang="hr-HR" sz="2000" b="1" dirty="0" err="1"/>
              <a:t>couple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john</a:t>
            </a:r>
            <a:r>
              <a:rPr lang="hr-HR" sz="2000" b="1" dirty="0"/>
              <a:t> Lennon </a:t>
            </a:r>
            <a:r>
              <a:rPr lang="en-US" sz="2000" b="1" dirty="0"/>
              <a:t>using these verbs.</a:t>
            </a:r>
            <a:br>
              <a:rPr lang="hr-HR" sz="2000" b="1" dirty="0"/>
            </a:br>
            <a:r>
              <a:rPr lang="hr-HR" sz="2000" i="1" dirty="0"/>
              <a:t>Pročitaj tekst o Johnu Lennonu još jednom. Potom prekrij tekst i pokušaj zapisati nekoliko rečenica o tekstu koristeći riječi u 2. zadatku!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EEF0EB0-6D93-49B8-8229-922F48944C08}"/>
              </a:ext>
            </a:extLst>
          </p:cNvPr>
          <p:cNvSpPr txBox="1">
            <a:spLocks/>
          </p:cNvSpPr>
          <p:nvPr/>
        </p:nvSpPr>
        <p:spPr>
          <a:xfrm>
            <a:off x="5255449" y="4562900"/>
            <a:ext cx="633429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John Lennon was an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English singer, songwriter and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peace activist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B9DB513-306D-4524-8C0B-A0CCF3651EE0}"/>
              </a:ext>
            </a:extLst>
          </p:cNvPr>
          <p:cNvSpPr txBox="1">
            <a:spLocks/>
          </p:cNvSpPr>
          <p:nvPr/>
        </p:nvSpPr>
        <p:spPr>
          <a:xfrm>
            <a:off x="5255448" y="5343262"/>
            <a:ext cx="633429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He </a:t>
            </a:r>
            <a:r>
              <a:rPr lang="en-US" sz="2400" i="1" dirty="0">
                <a:solidFill>
                  <a:srgbClr val="FF0000"/>
                </a:solidFill>
              </a:rPr>
              <a:t>gained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worldwide fame </a:t>
            </a:r>
            <a:r>
              <a:rPr lang="hr-HR" sz="2400" i="1" dirty="0">
                <a:solidFill>
                  <a:srgbClr val="FF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333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0"/>
            <a:ext cx="5126802" cy="68511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780" y="1623529"/>
            <a:ext cx="7044777" cy="257079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62632" y="253282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story about Winston Churchill and correct the</a:t>
            </a:r>
            <a:r>
              <a:rPr lang="hr-HR" sz="2000" b="1" dirty="0"/>
              <a:t> </a:t>
            </a:r>
            <a:r>
              <a:rPr lang="en-US" sz="2000" b="1" dirty="0"/>
              <a:t>sentences below.</a:t>
            </a:r>
            <a:br>
              <a:rPr lang="hr-HR" sz="2000" b="1" dirty="0"/>
            </a:br>
            <a:r>
              <a:rPr lang="hr-HR" sz="2000" i="1" dirty="0"/>
              <a:t>Pročitaj tekst o </a:t>
            </a:r>
            <a:r>
              <a:rPr lang="hr-HR" sz="2000" i="1" dirty="0" err="1"/>
              <a:t>Winstonu</a:t>
            </a:r>
            <a:r>
              <a:rPr lang="hr-HR" sz="2000" i="1" dirty="0"/>
              <a:t> Churchillu još jednom, te ispravi rečenice u 3. zadatku.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EEF0EB0-6D93-49B8-8229-922F48944C08}"/>
              </a:ext>
            </a:extLst>
          </p:cNvPr>
          <p:cNvSpPr txBox="1">
            <a:spLocks/>
          </p:cNvSpPr>
          <p:nvPr/>
        </p:nvSpPr>
        <p:spPr>
          <a:xfrm>
            <a:off x="5378113" y="4415884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Winston Churchill led his country to victory in the Second World War.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He didn't like being inactive.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He read a lot and he loved listening to music.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He made around 500 paintings.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He was very skillful at handiwork.</a:t>
            </a:r>
            <a:endParaRPr lang="hr-HR" sz="2400" i="1" dirty="0">
              <a:solidFill>
                <a:srgbClr val="FF0000"/>
              </a:solidFill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8F6EB3FA-E068-4DC4-9D42-D2F66B438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55" y="3624146"/>
            <a:ext cx="4511105" cy="28479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57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0"/>
            <a:ext cx="5126802" cy="68511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395" y="1572322"/>
            <a:ext cx="7444964" cy="404319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62632" y="253282"/>
            <a:ext cx="6632925" cy="2297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text about Charles Dickens again and write</a:t>
            </a:r>
            <a:r>
              <a:rPr lang="hr-HR" sz="2000" b="1" dirty="0"/>
              <a:t> </a:t>
            </a:r>
            <a:r>
              <a:rPr lang="en-US" sz="2000" b="1" dirty="0"/>
              <a:t>questions.</a:t>
            </a:r>
            <a:br>
              <a:rPr lang="hr-HR" sz="2000" b="1" dirty="0"/>
            </a:br>
            <a:r>
              <a:rPr lang="hr-HR" sz="2000" i="1" dirty="0"/>
              <a:t>Pročitaj tekst o Charlesu Dickensu i postaviti pitanje prema već napisanom odgovoru.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EEF0EB0-6D93-49B8-8229-922F48944C08}"/>
              </a:ext>
            </a:extLst>
          </p:cNvPr>
          <p:cNvSpPr txBox="1">
            <a:spLocks/>
          </p:cNvSpPr>
          <p:nvPr/>
        </p:nvSpPr>
        <p:spPr>
          <a:xfrm>
            <a:off x="5262632" y="2420269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did he keep</a:t>
            </a:r>
            <a:endParaRPr lang="hr-HR" sz="24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BD545965-E2D3-45B0-9B56-A15AB89DCDD1}"/>
              </a:ext>
            </a:extLst>
          </p:cNvPr>
          <p:cNvSpPr txBox="1">
            <a:spLocks/>
          </p:cNvSpPr>
          <p:nvPr/>
        </p:nvSpPr>
        <p:spPr>
          <a:xfrm>
            <a:off x="5262631" y="2985265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was his </a:t>
            </a:r>
            <a:r>
              <a:rPr lang="en-US" sz="2400" i="1" dirty="0" err="1">
                <a:solidFill>
                  <a:srgbClr val="FF0000"/>
                </a:solidFill>
              </a:rPr>
              <a:t>favourite</a:t>
            </a:r>
            <a:r>
              <a:rPr lang="en-US" sz="2400" i="1" dirty="0">
                <a:solidFill>
                  <a:srgbClr val="FF0000"/>
                </a:solidFill>
              </a:rPr>
              <a:t> animal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0AB8C743-6EB1-485E-9FDD-D9B988E71714}"/>
              </a:ext>
            </a:extLst>
          </p:cNvPr>
          <p:cNvSpPr txBox="1">
            <a:spLocks/>
          </p:cNvSpPr>
          <p:nvPr/>
        </p:nvSpPr>
        <p:spPr>
          <a:xfrm>
            <a:off x="5147223" y="3582770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did Grip annoy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24925D0-DDEE-4226-AB16-85C8E6BF2D3B}"/>
              </a:ext>
            </a:extLst>
          </p:cNvPr>
          <p:cNvSpPr txBox="1">
            <a:spLocks/>
          </p:cNvSpPr>
          <p:nvPr/>
        </p:nvSpPr>
        <p:spPr>
          <a:xfrm>
            <a:off x="5153734" y="4166575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did Grip die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B51FE36-650D-4E92-B80A-D8E502BD83A0}"/>
              </a:ext>
            </a:extLst>
          </p:cNvPr>
          <p:cNvSpPr txBox="1">
            <a:spLocks/>
          </p:cNvSpPr>
          <p:nvPr/>
        </p:nvSpPr>
        <p:spPr>
          <a:xfrm>
            <a:off x="5298071" y="4741293"/>
            <a:ext cx="7044777" cy="2734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was the name of his second raven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0CA4F8CB-1600-49BD-9226-3A03F6E22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6151" y="5863618"/>
            <a:ext cx="6019800" cy="1407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i="1" dirty="0"/>
              <a:t>Koliko si razumio provjeri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https://learningapps.org/watch?v=po6zbqfnc20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8377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  <p:bldP spid="9" grpId="0" build="p"/>
      <p:bldP spid="10" grpId="0" build="p"/>
      <p:bldP spid="12" grpId="0" build="p"/>
      <p:bldP spid="13" grpId="0" build="p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349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40316"/>
            <a:ext cx="5186598" cy="6921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308349" y="276876"/>
            <a:ext cx="6746119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2, r</a:t>
            </a:r>
            <a:r>
              <a:rPr lang="en-US" sz="2000" b="1" dirty="0" err="1"/>
              <a:t>ead</a:t>
            </a:r>
            <a:r>
              <a:rPr lang="en-US" sz="2000" b="1" dirty="0"/>
              <a:t> the text in your textbook and tick the correct information for each of these famous</a:t>
            </a:r>
            <a:r>
              <a:rPr lang="hr-HR" sz="2000" b="1" dirty="0"/>
              <a:t> </a:t>
            </a:r>
            <a:r>
              <a:rPr lang="en-US" sz="2000" b="1" dirty="0"/>
              <a:t>Brits. Correct the sentences which are wrong and write them on the lines below.</a:t>
            </a:r>
            <a:br>
              <a:rPr lang="hr-HR" sz="2000" b="1" dirty="0"/>
            </a:br>
            <a:r>
              <a:rPr lang="hr-HR" sz="2000" i="1" dirty="0"/>
              <a:t>Pročitaj tekst u udžbeniku i kvačicom označi ispravne tvrdnje, a neispravne ispravi.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7" y="2185276"/>
            <a:ext cx="8590373" cy="412245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29824DF-A6B7-488F-8FE7-2FFA358B057B}"/>
              </a:ext>
            </a:extLst>
          </p:cNvPr>
          <p:cNvSpPr txBox="1">
            <a:spLocks/>
          </p:cNvSpPr>
          <p:nvPr/>
        </p:nvSpPr>
        <p:spPr>
          <a:xfrm>
            <a:off x="489713" y="5522905"/>
            <a:ext cx="899419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Winston</a:t>
            </a:r>
            <a:r>
              <a:rPr lang="hr-HR" sz="2200" i="1" dirty="0">
                <a:solidFill>
                  <a:srgbClr val="FF0000"/>
                </a:solidFill>
              </a:rPr>
              <a:t> Churchill </a:t>
            </a:r>
            <a:r>
              <a:rPr lang="hr-HR" sz="2200" i="1" dirty="0" err="1">
                <a:solidFill>
                  <a:srgbClr val="FF0000"/>
                </a:solidFill>
              </a:rPr>
              <a:t>was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r>
              <a:rPr lang="hr-HR" sz="2200" i="1" dirty="0">
                <a:solidFill>
                  <a:srgbClr val="FF0000"/>
                </a:solidFill>
              </a:rPr>
              <a:t> British Prime </a:t>
            </a:r>
            <a:r>
              <a:rPr lang="hr-HR" sz="2200" i="1" dirty="0" err="1">
                <a:solidFill>
                  <a:srgbClr val="FF0000"/>
                </a:solidFill>
              </a:rPr>
              <a:t>Minister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during</a:t>
            </a:r>
            <a:r>
              <a:rPr lang="hr-HR" sz="2200" i="1" dirty="0">
                <a:solidFill>
                  <a:srgbClr val="FF0000"/>
                </a:solidFill>
              </a:rPr>
              <a:t> World </a:t>
            </a:r>
            <a:r>
              <a:rPr lang="hr-HR" sz="2200" i="1" dirty="0" err="1">
                <a:solidFill>
                  <a:srgbClr val="FF0000"/>
                </a:solidFill>
              </a:rPr>
              <a:t>War</a:t>
            </a:r>
            <a:r>
              <a:rPr lang="hr-HR" sz="2200" i="1" dirty="0">
                <a:solidFill>
                  <a:srgbClr val="FF0000"/>
                </a:solidFill>
              </a:rPr>
              <a:t> II. </a:t>
            </a:r>
          </a:p>
        </p:txBody>
      </p:sp>
      <p:pic>
        <p:nvPicPr>
          <p:cNvPr id="25" name="Picture 2" descr="Vidi izvornu sliku">
            <a:extLst>
              <a:ext uri="{FF2B5EF4-FFF2-40B4-BE49-F238E27FC236}">
                <a16:creationId xmlns:a16="http://schemas.microsoft.com/office/drawing/2014/main" id="{C55FC96C-E533-4C88-97A2-AF4C806E8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612" y="3863855"/>
            <a:ext cx="299464" cy="29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8E43CF27-16EB-4C9F-A756-4D75D92FD975}"/>
              </a:ext>
            </a:extLst>
          </p:cNvPr>
          <p:cNvSpPr txBox="1">
            <a:spLocks/>
          </p:cNvSpPr>
          <p:nvPr/>
        </p:nvSpPr>
        <p:spPr>
          <a:xfrm>
            <a:off x="9080086" y="3208634"/>
            <a:ext cx="3051154" cy="287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Pokušaj pripremiti </a:t>
            </a:r>
            <a:r>
              <a:rPr lang="en-US" sz="2000" i="1" dirty="0" err="1"/>
              <a:t>kratko</a:t>
            </a:r>
            <a:r>
              <a:rPr lang="en-US" sz="2000" i="1" dirty="0"/>
              <a:t> </a:t>
            </a:r>
            <a:r>
              <a:rPr lang="en-US" sz="2000" i="1" dirty="0" err="1"/>
              <a:t>izlaganje</a:t>
            </a:r>
            <a:r>
              <a:rPr lang="en-US" sz="2000" i="1" dirty="0"/>
              <a:t> o </a:t>
            </a:r>
            <a:r>
              <a:rPr lang="en-US" sz="2000" b="1" dirty="0"/>
              <a:t>famous Croats from the past –</a:t>
            </a:r>
            <a:r>
              <a:rPr lang="hr-HR" sz="2000" b="1" dirty="0"/>
              <a:t> </a:t>
            </a:r>
            <a:r>
              <a:rPr lang="en-US" sz="2000" b="1" dirty="0"/>
              <a:t>politicians, musicians, writers</a:t>
            </a:r>
            <a:r>
              <a:rPr lang="en-US" sz="2000" i="1" dirty="0"/>
              <a:t>.</a:t>
            </a:r>
            <a:br>
              <a:rPr lang="hr-HR" sz="2000" i="1" dirty="0"/>
            </a:br>
            <a:r>
              <a:rPr lang="pl-PL" sz="2000" i="1" dirty="0"/>
              <a:t>To može biti u obliku sastavka, prezentacije, kratkog filma itd.</a:t>
            </a: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 build="p"/>
      <p:bldP spid="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" y="-40316"/>
            <a:ext cx="5186598" cy="6921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274895" y="126151"/>
            <a:ext cx="6746119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m</a:t>
            </a:r>
            <a:r>
              <a:rPr lang="en-US" sz="2000" b="1" dirty="0" err="1"/>
              <a:t>atch</a:t>
            </a:r>
            <a:r>
              <a:rPr lang="en-US" sz="2000" b="1" dirty="0"/>
              <a:t> these famous people and their contributions to the world history.</a:t>
            </a:r>
            <a:br>
              <a:rPr lang="hr-HR" sz="2000" b="1" dirty="0"/>
            </a:br>
            <a:r>
              <a:rPr lang="hr-HR" sz="2000" i="1" dirty="0"/>
              <a:t>Upari poznate osobe i njihov doprinos svjetskoj baštini. Ako ti netko od osoba nije poznat, potraži informaciju na Internetu.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78" y="1639230"/>
            <a:ext cx="11291844" cy="46757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58677B9C-7401-42C4-82E8-0052AF424354}"/>
              </a:ext>
            </a:extLst>
          </p:cNvPr>
          <p:cNvSpPr txBox="1">
            <a:spLocks/>
          </p:cNvSpPr>
          <p:nvPr/>
        </p:nvSpPr>
        <p:spPr>
          <a:xfrm>
            <a:off x="4347221" y="4224193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3AB400F8-E484-41FD-95DC-A2137C8DB3C1}"/>
              </a:ext>
            </a:extLst>
          </p:cNvPr>
          <p:cNvSpPr txBox="1">
            <a:spLocks/>
          </p:cNvSpPr>
          <p:nvPr/>
        </p:nvSpPr>
        <p:spPr>
          <a:xfrm>
            <a:off x="4347221" y="3858073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B1BD651B-E1A9-45DD-9E0A-5DBD3C8E9CB3}"/>
              </a:ext>
            </a:extLst>
          </p:cNvPr>
          <p:cNvSpPr txBox="1">
            <a:spLocks/>
          </p:cNvSpPr>
          <p:nvPr/>
        </p:nvSpPr>
        <p:spPr>
          <a:xfrm>
            <a:off x="4346934" y="4973808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112E8EE-BD1C-4D9B-9330-60BDBD154FE1}"/>
              </a:ext>
            </a:extLst>
          </p:cNvPr>
          <p:cNvSpPr txBox="1">
            <a:spLocks/>
          </p:cNvSpPr>
          <p:nvPr/>
        </p:nvSpPr>
        <p:spPr>
          <a:xfrm>
            <a:off x="4346934" y="2707729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FD9637DF-040E-4F33-8B4E-92E76BFBBCC4}"/>
              </a:ext>
            </a:extLst>
          </p:cNvPr>
          <p:cNvSpPr txBox="1">
            <a:spLocks/>
          </p:cNvSpPr>
          <p:nvPr/>
        </p:nvSpPr>
        <p:spPr>
          <a:xfrm>
            <a:off x="4346934" y="2342269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E2513FEE-58C9-4DD5-B4BF-B708475B79F4}"/>
              </a:ext>
            </a:extLst>
          </p:cNvPr>
          <p:cNvSpPr txBox="1">
            <a:spLocks/>
          </p:cNvSpPr>
          <p:nvPr/>
        </p:nvSpPr>
        <p:spPr>
          <a:xfrm>
            <a:off x="4346934" y="4600726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3DE9A31F-2DB6-4D15-BFEB-DC88D9D836AA}"/>
              </a:ext>
            </a:extLst>
          </p:cNvPr>
          <p:cNvSpPr txBox="1">
            <a:spLocks/>
          </p:cNvSpPr>
          <p:nvPr/>
        </p:nvSpPr>
        <p:spPr>
          <a:xfrm>
            <a:off x="4346647" y="3465961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78F40636-FC82-4CC0-95DE-CD0103566159}"/>
              </a:ext>
            </a:extLst>
          </p:cNvPr>
          <p:cNvSpPr txBox="1">
            <a:spLocks/>
          </p:cNvSpPr>
          <p:nvPr/>
        </p:nvSpPr>
        <p:spPr>
          <a:xfrm>
            <a:off x="4346360" y="5357721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BC192A8E-F6B6-4C26-A69F-CB141DDD2729}"/>
              </a:ext>
            </a:extLst>
          </p:cNvPr>
          <p:cNvSpPr txBox="1">
            <a:spLocks/>
          </p:cNvSpPr>
          <p:nvPr/>
        </p:nvSpPr>
        <p:spPr>
          <a:xfrm>
            <a:off x="4346360" y="5744839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BC5990C9-88F0-43C5-A2D4-6311999D592B}"/>
              </a:ext>
            </a:extLst>
          </p:cNvPr>
          <p:cNvSpPr txBox="1">
            <a:spLocks/>
          </p:cNvSpPr>
          <p:nvPr/>
        </p:nvSpPr>
        <p:spPr>
          <a:xfrm>
            <a:off x="4290988" y="3100757"/>
            <a:ext cx="168110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1031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634</Words>
  <Application>Microsoft Office PowerPoint</Application>
  <PresentationFormat>Široki zaslon</PresentationFormat>
  <Paragraphs>74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Tema sustava Office</vt:lpstr>
      <vt:lpstr>UNIT 2;  Time to enjoy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156</cp:revision>
  <dcterms:created xsi:type="dcterms:W3CDTF">2020-09-12T11:20:19Z</dcterms:created>
  <dcterms:modified xsi:type="dcterms:W3CDTF">2020-10-23T09:06:02Z</dcterms:modified>
</cp:coreProperties>
</file>